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234" r:id="rId2"/>
    <p:sldId id="1139" r:id="rId3"/>
    <p:sldId id="1236" r:id="rId4"/>
    <p:sldId id="1235" r:id="rId5"/>
    <p:sldId id="1136" r:id="rId6"/>
    <p:sldId id="1197" r:id="rId7"/>
    <p:sldId id="1201" r:id="rId8"/>
    <p:sldId id="1218" r:id="rId9"/>
    <p:sldId id="1233" r:id="rId10"/>
  </p:sldIdLst>
  <p:sldSz cx="9144000" cy="6858000" type="screen4x3"/>
  <p:notesSz cx="7035800" cy="9321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113A"/>
    <a:srgbClr val="002A6C"/>
    <a:srgbClr val="1E4ABD"/>
    <a:srgbClr val="DDDDDD"/>
    <a:srgbClr val="CCCCCC"/>
    <a:srgbClr val="666666"/>
    <a:srgbClr val="003366"/>
    <a:srgbClr val="E1004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3644" autoAdjust="0"/>
    <p:restoredTop sz="84461" autoAdjust="0"/>
  </p:normalViewPr>
  <p:slideViewPr>
    <p:cSldViewPr>
      <p:cViewPr varScale="1">
        <p:scale>
          <a:sx n="98" d="100"/>
          <a:sy n="98" d="100"/>
        </p:scale>
        <p:origin x="-20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28" y="-96"/>
      </p:cViewPr>
      <p:guideLst>
        <p:guide orient="horz" pos="2936"/>
        <p:guide pos="221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0C8350A4-3E28-42A0-852D-8120D778A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1569FABB-8A04-4AF2-9C8B-486408365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>
                <a:latin typeface="Times"/>
              </a:rPr>
              <a:t>Курение – причина увеличение риска тромбозов. В 6 раз выше риск инфаркта миокарда у курящих</a:t>
            </a:r>
          </a:p>
          <a:p>
            <a:r>
              <a:rPr lang="ru-RU" altLang="ru-RU" smtClean="0">
                <a:latin typeface="Times"/>
              </a:rPr>
              <a:t>Антиэстрогенный эффект – ранняя менопауза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B2222-311B-4893-AEE4-5E0407F41115}" type="slidenum">
              <a:rPr lang="en-US" altLang="ru-RU" smtClean="0">
                <a:latin typeface="Times"/>
              </a:rPr>
              <a:pPr/>
              <a:t>5</a:t>
            </a:fld>
            <a:endParaRPr lang="en-US" altLang="ru-RU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1F2666-0369-44A2-946F-BA221875FDA2}" type="slidenum">
              <a:rPr lang="en-US" altLang="ru-RU" smtClean="0">
                <a:latin typeface="Times"/>
              </a:rPr>
              <a:pPr/>
              <a:t>7</a:t>
            </a:fld>
            <a:endParaRPr lang="en-US" altLang="ru-RU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1752600"/>
            <a:ext cx="91440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3810000" y="5334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ru-RU"/>
          </a:p>
        </p:txBody>
      </p:sp>
      <p:pic>
        <p:nvPicPr>
          <p:cNvPr id="7" name="Picture 32" descr="IFH logo rus with tex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791200"/>
            <a:ext cx="19812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209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5CD62-FCD2-4A72-A6D1-57C301F2950B}" type="slidenum">
              <a:rPr lang="en-US"/>
              <a:pPr>
                <a:defRPr/>
              </a:pPr>
              <a:t>‹#›</a:t>
            </a:fld>
            <a:r>
              <a:rPr lang="en-US"/>
              <a:t>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7AF2F-F971-4557-95A5-6C431AD63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15146-59FB-4763-94EF-ACE158FAD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9970C-DCD7-432A-A560-C35F2B34E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7E756-C1C7-4DB9-817B-71DEB1704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286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9E7D2-CC92-42BE-B1CB-AC61DBB65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BE95-19BD-4C83-B270-29D325D66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5AEA-B66D-4283-8017-F7BB980CC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EF20F-C3CE-47A3-99C0-DA8A59529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6567A-297C-4706-8BC7-C79298BCA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5685A-0DC6-4F9A-9F91-FDEAF24D6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D7AC0-D540-4167-900A-2B0FCD86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ED99D-AD0E-4D5E-A761-3D45DD8C3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A8808-CDA4-4A41-B00A-67A32E02D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81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B43E1A0D-E794-41CD-BA34-48EEE90C5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1447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032" name="Text Box 22"/>
          <p:cNvSpPr txBox="1">
            <a:spLocks noChangeArrowheads="1"/>
          </p:cNvSpPr>
          <p:nvPr/>
        </p:nvSpPr>
        <p:spPr bwMode="auto">
          <a:xfrm>
            <a:off x="3048000" y="304800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  <p:sldLayoutId id="2147484847" r:id="rId9"/>
    <p:sldLayoutId id="2147484848" r:id="rId10"/>
    <p:sldLayoutId id="2147484849" r:id="rId11"/>
    <p:sldLayoutId id="2147484850" r:id="rId12"/>
    <p:sldLayoutId id="2147484851" r:id="rId13"/>
    <p:sldLayoutId id="214748485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31 мая  всемирный день без табака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z="4000" smtClean="0">
                <a:solidFill>
                  <a:srgbClr val="FF0000"/>
                </a:solidFill>
              </a:rPr>
              <a:t>Негативные  последствия потребления табака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914400"/>
          </a:xfrm>
        </p:spPr>
        <p:txBody>
          <a:bodyPr/>
          <a:lstStyle/>
          <a:p>
            <a:pPr algn="ctr"/>
            <a:r>
              <a:rPr lang="ru-RU" altLang="ru-RU" smtClean="0"/>
              <a:t>Табачный дым содержит более 100 токсичных и канцерогенных веществ </a:t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143000"/>
            <a:ext cx="4686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0" y="4919663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/>
              <a:t>Табак  - главная причина предотвращаемой смертности. Каждый год почти</a:t>
            </a:r>
            <a:r>
              <a:rPr lang="en-US" altLang="ru-RU" sz="2400"/>
              <a:t> 6.3 </a:t>
            </a:r>
            <a:r>
              <a:rPr lang="ru-RU" altLang="ru-RU" sz="2400"/>
              <a:t>млн человек умирают преждевременно от заболеваний, связанных с курением.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1066800"/>
          </a:xfrm>
        </p:spPr>
        <p:txBody>
          <a:bodyPr/>
          <a:lstStyle/>
          <a:p>
            <a:r>
              <a:rPr lang="ru-RU" smtClean="0"/>
              <a:t>            Курение – главный фактор  риска</a:t>
            </a:r>
            <a:br>
              <a:rPr lang="ru-RU" smtClean="0"/>
            </a:br>
            <a:r>
              <a:rPr lang="ru-RU" smtClean="0"/>
              <a:t>        сердечно – сосудистых  заболеваний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Курение повышает  АД  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Курение вызывает  сердцебиение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Курение способствует развитию  атеросклероза, является главной  причиной      инфаркта миокарда, мозгового инсульта, внезапной смерти 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135937" cy="73025"/>
          </a:xfrm>
        </p:spPr>
        <p:txBody>
          <a:bodyPr lIns="0" rIns="0" bIns="0" anchor="b"/>
          <a:lstStyle/>
          <a:p>
            <a:pPr eaLnBrk="1" hangingPunct="1"/>
            <a:r>
              <a:rPr lang="ru-RU" altLang="ru-RU" sz="2300" u="sng" smtClean="0"/>
              <a:t/>
            </a:r>
            <a:br>
              <a:rPr lang="ru-RU" altLang="ru-RU" sz="2300" u="sng" smtClean="0"/>
            </a:br>
            <a:r>
              <a:rPr lang="ru-RU" altLang="ru-RU" sz="2300" u="sng" smtClean="0"/>
              <a:t/>
            </a:r>
            <a:br>
              <a:rPr lang="ru-RU" altLang="ru-RU" sz="2300" u="sng" smtClean="0"/>
            </a:br>
            <a:endParaRPr lang="ru-RU" altLang="ru-RU" sz="2300" u="sng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2313" y="381000"/>
            <a:ext cx="7888287" cy="6248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800" b="1" smtClean="0"/>
              <a:t>Курение сигарет является причиной</a:t>
            </a:r>
            <a:r>
              <a:rPr lang="en-US" altLang="ru-RU" sz="2800" b="1" smtClean="0"/>
              <a:t> </a:t>
            </a:r>
            <a:r>
              <a:rPr lang="ru-RU" altLang="ru-RU" sz="2800" b="1" smtClean="0"/>
              <a:t>развития злокачественных    опухолей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80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80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80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80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80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smtClean="0"/>
              <a:t>1. легкого,</a:t>
            </a:r>
            <a:r>
              <a:rPr lang="en-US" altLang="ru-RU" sz="1800" smtClean="0"/>
              <a:t> </a:t>
            </a:r>
            <a:endParaRPr lang="ru-RU" altLang="ru-RU" sz="180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smtClean="0"/>
              <a:t>2. полости рта и глотки,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smtClean="0"/>
              <a:t>3. гортани,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smtClean="0"/>
              <a:t>4. пищевода,</a:t>
            </a:r>
            <a:r>
              <a:rPr lang="en-US" altLang="ru-RU" sz="1800" smtClean="0"/>
              <a:t> </a:t>
            </a:r>
            <a:endParaRPr lang="ru-RU" altLang="ru-RU" sz="180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smtClean="0"/>
              <a:t>5. поджелудочной железы,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smtClean="0"/>
              <a:t>6. мочевого пузыря,</a:t>
            </a:r>
            <a:r>
              <a:rPr lang="en-US" altLang="ru-RU" sz="1800" smtClean="0"/>
              <a:t> </a:t>
            </a:r>
            <a:endParaRPr lang="ru-RU" altLang="ru-RU" sz="180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smtClean="0"/>
              <a:t>7. почки,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smtClean="0"/>
              <a:t>8. носа и носовых пазух ,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smtClean="0"/>
              <a:t>9. желудка,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smtClean="0"/>
              <a:t>10. печени,</a:t>
            </a:r>
            <a:r>
              <a:rPr lang="en-US" altLang="ru-RU" sz="1800" smtClean="0"/>
              <a:t> </a:t>
            </a:r>
            <a:endParaRPr lang="ru-RU" altLang="ru-RU" sz="180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smtClean="0"/>
              <a:t>11. шейки матки,</a:t>
            </a:r>
            <a:r>
              <a:rPr lang="en-US" altLang="ru-RU" sz="1800" smtClean="0"/>
              <a:t> </a:t>
            </a:r>
            <a:endParaRPr lang="ru-RU" altLang="ru-RU" sz="180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smtClean="0"/>
              <a:t>12. ободочной</a:t>
            </a:r>
            <a:r>
              <a:rPr lang="en-US" altLang="ru-RU" sz="1800" smtClean="0"/>
              <a:t> </a:t>
            </a:r>
            <a:r>
              <a:rPr lang="ru-RU" altLang="ru-RU" sz="1800" smtClean="0"/>
              <a:t>и прямой кишки,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smtClean="0"/>
              <a:t>13. яичника, 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smtClean="0"/>
              <a:t>14. уретры,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smtClean="0"/>
              <a:t>15. миелоидного лейкоза.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ru-RU" sz="180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200" smtClean="0"/>
          </a:p>
        </p:txBody>
      </p:sp>
      <p:sp>
        <p:nvSpPr>
          <p:cNvPr id="6148" name="Slide Number Placeholder 14"/>
          <p:cNvSpPr txBox="1">
            <a:spLocks noGrp="1"/>
          </p:cNvSpPr>
          <p:nvPr/>
        </p:nvSpPr>
        <p:spPr bwMode="auto">
          <a:xfrm>
            <a:off x="8189913" y="6300788"/>
            <a:ext cx="7207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spcBef>
                <a:spcPct val="20000"/>
              </a:spcBef>
            </a:pPr>
            <a:fld id="{E7704325-CABE-419D-8177-B496C6947C96}" type="slidenum">
              <a:rPr lang="ru-RU" altLang="ru-RU" sz="1200">
                <a:solidFill>
                  <a:srgbClr val="BCAC30"/>
                </a:solidFill>
              </a:rPr>
              <a:pPr algn="r">
                <a:spcBef>
                  <a:spcPct val="20000"/>
                </a:spcBef>
              </a:pPr>
              <a:t>4</a:t>
            </a:fld>
            <a:endParaRPr lang="ru-RU" altLang="ru-RU" sz="1200">
              <a:solidFill>
                <a:srgbClr val="BCAC30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Осложнения беременности, вызванные курением матери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81000" y="1676400"/>
            <a:ext cx="5638800" cy="5181600"/>
          </a:xfrm>
        </p:spPr>
        <p:txBody>
          <a:bodyPr/>
          <a:lstStyle/>
          <a:p>
            <a:r>
              <a:rPr lang="ru-RU" altLang="ru-RU" sz="2000" smtClean="0"/>
              <a:t>Бесплодие</a:t>
            </a:r>
            <a:endParaRPr lang="en-US" altLang="ru-RU" sz="2000" smtClean="0"/>
          </a:p>
          <a:p>
            <a:r>
              <a:rPr lang="ru-RU" altLang="ru-RU" sz="2000" smtClean="0"/>
              <a:t>Перинатальная смертность</a:t>
            </a:r>
          </a:p>
          <a:p>
            <a:r>
              <a:rPr lang="ru-RU" altLang="ru-RU" sz="2000" smtClean="0"/>
              <a:t>Самопроизвольные выкидыши</a:t>
            </a:r>
          </a:p>
          <a:p>
            <a:r>
              <a:rPr lang="ru-RU" altLang="ru-RU" sz="2000" smtClean="0"/>
              <a:t>Рождение маловесного ребенка</a:t>
            </a:r>
          </a:p>
          <a:p>
            <a:r>
              <a:rPr lang="ru-RU" altLang="ru-RU" sz="2000" smtClean="0"/>
              <a:t>Преждевременные роды</a:t>
            </a:r>
            <a:endParaRPr lang="en-US" altLang="ru-RU" sz="2000" smtClean="0"/>
          </a:p>
          <a:p>
            <a:endParaRPr lang="pl-PL" altLang="ru-RU" smtClean="0"/>
          </a:p>
          <a:p>
            <a:endParaRPr lang="pl-PL" altLang="ru-RU" smtClean="0"/>
          </a:p>
          <a:p>
            <a:endParaRPr lang="pl-PL" altLang="ru-RU" smtClean="0"/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Негативные последствия вдыхания вторичного дыма не курящими людьми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5257800"/>
          </a:xfrm>
        </p:spPr>
        <p:txBody>
          <a:bodyPr/>
          <a:lstStyle/>
          <a:p>
            <a:r>
              <a:rPr lang="ru-RU" b="1" smtClean="0"/>
              <a:t>повышение риска рака легких </a:t>
            </a:r>
            <a:r>
              <a:rPr lang="ru-RU" smtClean="0"/>
              <a:t>в результате вдыхания вторичного табачного дыма на рабочем месте</a:t>
            </a:r>
            <a:endParaRPr lang="en-US" smtClean="0"/>
          </a:p>
          <a:p>
            <a:r>
              <a:rPr lang="ru-RU" b="1" smtClean="0"/>
              <a:t>повышение риска ИБС </a:t>
            </a:r>
            <a:r>
              <a:rPr lang="ru-RU" smtClean="0"/>
              <a:t>и </a:t>
            </a:r>
            <a:r>
              <a:rPr lang="ru-RU" b="1" smtClean="0"/>
              <a:t>рака легких </a:t>
            </a:r>
            <a:r>
              <a:rPr lang="ru-RU" smtClean="0"/>
              <a:t> у некурящих жен курильщиков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Негативные последствия курения для экологии</a:t>
            </a:r>
          </a:p>
        </p:txBody>
      </p:sp>
      <p:sp>
        <p:nvSpPr>
          <p:cNvPr id="9219" name="Содержимое 4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3886200"/>
          </a:xfrm>
        </p:spPr>
        <p:txBody>
          <a:bodyPr/>
          <a:lstStyle/>
          <a:p>
            <a:r>
              <a:rPr lang="ru-RU" altLang="ru-RU" smtClean="0"/>
              <a:t>Сигаретные фильтры распадаются до12 лет, убивая  птиц, рыб и других животных</a:t>
            </a:r>
            <a:r>
              <a:rPr lang="en-US" altLang="ru-RU" smtClean="0"/>
              <a:t> </a:t>
            </a:r>
            <a:endParaRPr lang="ru-RU" altLang="ru-RU" smtClean="0"/>
          </a:p>
          <a:p>
            <a:r>
              <a:rPr lang="ru-RU" altLang="ru-RU" smtClean="0"/>
              <a:t>Миллионы окурков выбрасываются ежедневно на улицах</a:t>
            </a:r>
            <a:r>
              <a:rPr lang="en-US" altLang="ru-RU" smtClean="0"/>
              <a:t>, </a:t>
            </a:r>
            <a:r>
              <a:rPr lang="ru-RU" altLang="ru-RU" smtClean="0"/>
              <a:t>составляя тонны мусора.</a:t>
            </a:r>
          </a:p>
          <a:p>
            <a:r>
              <a:rPr lang="ru-RU" altLang="ru-RU" smtClean="0"/>
              <a:t>Треть мусора на пляжах – окурки</a:t>
            </a:r>
            <a:r>
              <a:rPr lang="en-US" altLang="ru-RU" smtClean="0"/>
              <a:t>. </a:t>
            </a:r>
            <a:r>
              <a:rPr lang="ru-RU" altLang="ru-RU" smtClean="0"/>
              <a:t>Количество которых в два раза больше, чем любых других отбросов в морях.</a:t>
            </a:r>
            <a:r>
              <a:rPr lang="en-US" altLang="ru-RU" smtClean="0"/>
              <a:t> </a:t>
            </a:r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9220" name="Picture 2" descr="http://im0-tub-ru.yandex.net/i?id=420061657-4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5763" y="4351338"/>
            <a:ext cx="3297237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900"/>
            <a:ext cx="9266238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ru-RU" sz="3200" dirty="0" smtClean="0"/>
          </a:p>
          <a:p>
            <a:pPr algn="ctr">
              <a:buFontTx/>
              <a:buNone/>
              <a:defRPr/>
            </a:pP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743200"/>
            <a:ext cx="24384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905000"/>
            <a:ext cx="32766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6668</TotalTime>
  <Words>249</Words>
  <Application>Microsoft PowerPoint</Application>
  <PresentationFormat>Экран (4:3)</PresentationFormat>
  <Paragraphs>53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Times</vt:lpstr>
      <vt:lpstr>Arial</vt:lpstr>
      <vt:lpstr>Blank</vt:lpstr>
      <vt:lpstr>                 31 мая  всемирный день без табака</vt:lpstr>
      <vt:lpstr>Табачный дым содержит более 100 токсичных и канцерогенных веществ  </vt:lpstr>
      <vt:lpstr>            Курение – главный фактор  риска         сердечно – сосудистых  заболеваний    Курение повышает  АД     Курение вызывает  сердцебиение  Курение способствует развитию  атеросклероза, является главной  причиной      инфаркта миокарда, мозгового инсульта, внезапной смерти    </vt:lpstr>
      <vt:lpstr>  </vt:lpstr>
      <vt:lpstr>Осложнения беременности, вызванные курением матери</vt:lpstr>
      <vt:lpstr>Негативные последствия вдыхания вторичного дыма не курящими людьми</vt:lpstr>
      <vt:lpstr>Негативные последствия курения для экологии</vt:lpstr>
      <vt:lpstr>Слайд 8</vt:lpstr>
      <vt:lpstr>Слайд 9</vt:lpstr>
    </vt:vector>
  </TitlesOfParts>
  <Company>JDG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Masterik</cp:lastModifiedBy>
  <cp:revision>1863</cp:revision>
  <cp:lastPrinted>2004-09-30T16:41:33Z</cp:lastPrinted>
  <dcterms:created xsi:type="dcterms:W3CDTF">2004-09-17T20:07:42Z</dcterms:created>
  <dcterms:modified xsi:type="dcterms:W3CDTF">2015-05-28T05:52:45Z</dcterms:modified>
</cp:coreProperties>
</file>